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57" r:id="rId3"/>
    <p:sldId id="284" r:id="rId4"/>
    <p:sldId id="258" r:id="rId5"/>
    <p:sldId id="259" r:id="rId6"/>
    <p:sldId id="260" r:id="rId7"/>
    <p:sldId id="261" r:id="rId8"/>
    <p:sldId id="262" r:id="rId9"/>
    <p:sldId id="279" r:id="rId10"/>
    <p:sldId id="278" r:id="rId11"/>
    <p:sldId id="280" r:id="rId12"/>
    <p:sldId id="285" r:id="rId13"/>
    <p:sldId id="286" r:id="rId14"/>
    <p:sldId id="287" r:id="rId15"/>
    <p:sldId id="288" r:id="rId16"/>
    <p:sldId id="263" r:id="rId17"/>
    <p:sldId id="264" r:id="rId18"/>
    <p:sldId id="265" r:id="rId19"/>
    <p:sldId id="266" r:id="rId20"/>
    <p:sldId id="267" r:id="rId21"/>
    <p:sldId id="268" r:id="rId22"/>
    <p:sldId id="269" r:id="rId23"/>
    <p:sldId id="281" r:id="rId24"/>
    <p:sldId id="271" r:id="rId25"/>
    <p:sldId id="272" r:id="rId26"/>
    <p:sldId id="273" r:id="rId27"/>
    <p:sldId id="274" r:id="rId28"/>
    <p:sldId id="275" r:id="rId29"/>
    <p:sldId id="282" r:id="rId30"/>
    <p:sldId id="270" r:id="rId31"/>
    <p:sldId id="276" r:id="rId32"/>
    <p:sldId id="277"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9864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52137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9817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969358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78092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4210855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555660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71205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7748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FDC507-8D81-4B05-924F-ECBD98F1D1ED}"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539288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78406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FDC507-8D81-4B05-924F-ECBD98F1D1ED}"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2400316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FDC507-8D81-4B05-924F-ECBD98F1D1ED}"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402480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FDC507-8D81-4B05-924F-ECBD98F1D1ED}" type="datetimeFigureOut">
              <a:rPr lang="en-IN" smtClean="0"/>
              <a:t>13-04-2022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117052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13444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FDC507-8D81-4B05-924F-ECBD98F1D1ED}"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4763B9C-BDC9-47F9-92DB-31F9303FDB13}" type="slidenum">
              <a:rPr lang="en-IN" smtClean="0"/>
              <a:t>‹#›</a:t>
            </a:fld>
            <a:endParaRPr lang="en-IN"/>
          </a:p>
        </p:txBody>
      </p:sp>
    </p:spTree>
    <p:extLst>
      <p:ext uri="{BB962C8B-B14F-4D97-AF65-F5344CB8AC3E}">
        <p14:creationId xmlns:p14="http://schemas.microsoft.com/office/powerpoint/2010/main" val="3814880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FDC507-8D81-4B05-924F-ECBD98F1D1ED}" type="datetimeFigureOut">
              <a:rPr lang="en-IN" smtClean="0"/>
              <a:t>13-04-2022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4763B9C-BDC9-47F9-92DB-31F9303FDB13}" type="slidenum">
              <a:rPr lang="en-IN" smtClean="0"/>
              <a:t>‹#›</a:t>
            </a:fld>
            <a:endParaRPr lang="en-IN"/>
          </a:p>
        </p:txBody>
      </p:sp>
    </p:spTree>
    <p:extLst>
      <p:ext uri="{BB962C8B-B14F-4D97-AF65-F5344CB8AC3E}">
        <p14:creationId xmlns:p14="http://schemas.microsoft.com/office/powerpoint/2010/main" val="286331572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2232" y="1030368"/>
            <a:ext cx="5431615" cy="584775"/>
          </a:xfrm>
          <a:prstGeom prst="rect">
            <a:avLst/>
          </a:prstGeom>
          <a:noFill/>
        </p:spPr>
        <p:txBody>
          <a:bodyPr wrap="none" rtlCol="0">
            <a:spAutoFit/>
          </a:bodyPr>
          <a:lstStyle/>
          <a:p>
            <a:r>
              <a:rPr lang="en-IN" sz="3200" b="1" dirty="0" smtClean="0">
                <a:latin typeface="Times New Roman" panose="02020603050405020304" pitchFamily="18" charset="0"/>
                <a:cs typeface="Times New Roman" panose="02020603050405020304" pitchFamily="18" charset="0"/>
              </a:rPr>
              <a:t>Child Vaccine Notifier System</a:t>
            </a:r>
            <a:endParaRPr lang="en-IN" sz="32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288536" y="2441448"/>
            <a:ext cx="4882896" cy="1477328"/>
          </a:xfrm>
          <a:prstGeom prst="rect">
            <a:avLst/>
          </a:prstGeom>
          <a:noFill/>
        </p:spPr>
        <p:txBody>
          <a:bodyPr wrap="square" rtlCol="0">
            <a:spAutoFit/>
          </a:bodyPr>
          <a:lstStyle/>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 Submitted By: </a:t>
            </a:r>
          </a:p>
          <a:p>
            <a:pPr algn="ctr"/>
            <a:r>
              <a:rPr lang="en-IN" b="1" dirty="0">
                <a:latin typeface="Times New Roman" panose="02020603050405020304" pitchFamily="18" charset="0"/>
                <a:cs typeface="Times New Roman" panose="02020603050405020304" pitchFamily="18" charset="0"/>
              </a:rPr>
              <a:t>Group No: 36 </a:t>
            </a:r>
          </a:p>
          <a:p>
            <a:pPr algn="ctr"/>
            <a:r>
              <a:rPr lang="en-IN" b="1" dirty="0">
                <a:latin typeface="Times New Roman" panose="02020603050405020304" pitchFamily="18" charset="0"/>
                <a:cs typeface="Times New Roman" panose="02020603050405020304" pitchFamily="18" charset="0"/>
              </a:rPr>
              <a:t>Harish </a:t>
            </a:r>
            <a:r>
              <a:rPr lang="en-IN" b="1" dirty="0" err="1">
                <a:latin typeface="Times New Roman" panose="02020603050405020304" pitchFamily="18" charset="0"/>
                <a:cs typeface="Times New Roman" panose="02020603050405020304" pitchFamily="18" charset="0"/>
              </a:rPr>
              <a:t>Bhashkar</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Domale</a:t>
            </a:r>
            <a:r>
              <a:rPr lang="en-IN" b="1" dirty="0">
                <a:latin typeface="Times New Roman" panose="02020603050405020304" pitchFamily="18" charset="0"/>
                <a:cs typeface="Times New Roman" panose="02020603050405020304" pitchFamily="18" charset="0"/>
              </a:rPr>
              <a:t> (219060) </a:t>
            </a:r>
          </a:p>
          <a:p>
            <a:pPr algn="ctr"/>
            <a:r>
              <a:rPr lang="en-IN" b="1" dirty="0">
                <a:latin typeface="Times New Roman" panose="02020603050405020304" pitchFamily="18" charset="0"/>
                <a:cs typeface="Times New Roman" panose="02020603050405020304" pitchFamily="18" charset="0"/>
              </a:rPr>
              <a:t>Saurabh </a:t>
            </a:r>
            <a:r>
              <a:rPr lang="en-IN" b="1" dirty="0" err="1">
                <a:latin typeface="Times New Roman" panose="02020603050405020304" pitchFamily="18" charset="0"/>
                <a:cs typeface="Times New Roman" panose="02020603050405020304" pitchFamily="18" charset="0"/>
              </a:rPr>
              <a:t>Bhatu</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Chavan</a:t>
            </a:r>
            <a:r>
              <a:rPr lang="en-IN" b="1" dirty="0">
                <a:latin typeface="Times New Roman" panose="02020603050405020304" pitchFamily="18" charset="0"/>
                <a:cs typeface="Times New Roman" panose="02020603050405020304" pitchFamily="18" charset="0"/>
              </a:rPr>
              <a:t> (219053) </a:t>
            </a:r>
          </a:p>
        </p:txBody>
      </p:sp>
      <p:sp>
        <p:nvSpPr>
          <p:cNvPr id="3" name="TextBox 2"/>
          <p:cNvSpPr txBox="1"/>
          <p:nvPr/>
        </p:nvSpPr>
        <p:spPr>
          <a:xfrm>
            <a:off x="2359152" y="4986612"/>
            <a:ext cx="9235440" cy="923330"/>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Prashant Karhale </a:t>
            </a:r>
            <a:r>
              <a:rPr lang="en-US" b="1" dirty="0" smtClean="0">
                <a:latin typeface="Times New Roman" panose="02020603050405020304" pitchFamily="18" charset="0"/>
                <a:cs typeface="Times New Roman" panose="02020603050405020304" pitchFamily="18" charset="0"/>
              </a:rPr>
              <a:t>				                      Mr</a:t>
            </a:r>
            <a:r>
              <a:rPr lang="en-US" b="1" dirty="0">
                <a:latin typeface="Times New Roman" panose="02020603050405020304" pitchFamily="18" charset="0"/>
                <a:cs typeface="Times New Roman" panose="02020603050405020304" pitchFamily="18" charset="0"/>
              </a:rPr>
              <a:t>. Kashinath </a:t>
            </a:r>
            <a:r>
              <a:rPr lang="en-US" b="1" dirty="0" smtClean="0">
                <a:latin typeface="Times New Roman" panose="02020603050405020304" pitchFamily="18" charset="0"/>
                <a:cs typeface="Times New Roman" panose="02020603050405020304" pitchFamily="18" charset="0"/>
              </a:rPr>
              <a:t>Patil </a:t>
            </a: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Centre Coordinator </a:t>
            </a:r>
            <a:r>
              <a:rPr lang="en-IN" b="1" dirty="0" smtClean="0">
                <a:latin typeface="Times New Roman" panose="02020603050405020304" pitchFamily="18" charset="0"/>
                <a:cs typeface="Times New Roman" panose="02020603050405020304" pitchFamily="18" charset="0"/>
              </a:rPr>
              <a:t>					           Project </a:t>
            </a:r>
            <a:r>
              <a:rPr lang="en-IN" b="1" dirty="0">
                <a:latin typeface="Times New Roman" panose="02020603050405020304" pitchFamily="18" charset="0"/>
                <a:cs typeface="Times New Roman" panose="02020603050405020304" pitchFamily="18" charset="0"/>
              </a:rPr>
              <a:t>Guide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109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4250" y="1069848"/>
            <a:ext cx="5143500" cy="5568696"/>
          </a:xfrm>
          <a:prstGeom prst="rect">
            <a:avLst/>
          </a:prstGeom>
        </p:spPr>
      </p:pic>
      <p:sp>
        <p:nvSpPr>
          <p:cNvPr id="3" name="TextBox 2"/>
          <p:cNvSpPr txBox="1"/>
          <p:nvPr/>
        </p:nvSpPr>
        <p:spPr>
          <a:xfrm>
            <a:off x="3968496" y="356616"/>
            <a:ext cx="5888736" cy="584775"/>
          </a:xfrm>
          <a:prstGeom prst="rect">
            <a:avLst/>
          </a:prstGeom>
          <a:noFill/>
        </p:spPr>
        <p:txBody>
          <a:bodyPr wrap="square" rtlCol="0">
            <a:spAutoFit/>
          </a:bodyPr>
          <a:lstStyle/>
          <a:p>
            <a:r>
              <a:rPr lang="en-IN" sz="3200" b="1" dirty="0" smtClean="0">
                <a:latin typeface="Times New Roman" panose="02020603050405020304" pitchFamily="18" charset="0"/>
                <a:cs typeface="Times New Roman" panose="02020603050405020304" pitchFamily="18" charset="0"/>
              </a:rPr>
              <a:t>System Flow Diagram</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43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err"/>
          <p:cNvPicPr/>
          <p:nvPr/>
        </p:nvPicPr>
        <p:blipFill>
          <a:blip r:embed="rId2">
            <a:extLst>
              <a:ext uri="{28A0092B-C50C-407E-A947-70E740481C1C}">
                <a14:useLocalDpi xmlns:a14="http://schemas.microsoft.com/office/drawing/2010/main" val="0"/>
              </a:ext>
            </a:extLst>
          </a:blip>
          <a:srcRect/>
          <a:stretch>
            <a:fillRect/>
          </a:stretch>
        </p:blipFill>
        <p:spPr bwMode="auto">
          <a:xfrm>
            <a:off x="5650230" y="283464"/>
            <a:ext cx="6377940" cy="6501384"/>
          </a:xfrm>
          <a:prstGeom prst="rect">
            <a:avLst/>
          </a:prstGeom>
          <a:noFill/>
          <a:ln>
            <a:noFill/>
          </a:ln>
        </p:spPr>
      </p:pic>
      <p:sp>
        <p:nvSpPr>
          <p:cNvPr id="3" name="TextBox 2"/>
          <p:cNvSpPr txBox="1"/>
          <p:nvPr/>
        </p:nvSpPr>
        <p:spPr>
          <a:xfrm>
            <a:off x="2953512" y="521208"/>
            <a:ext cx="2368296"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ER Diagram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94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53337906"/>
              </p:ext>
            </p:extLst>
          </p:nvPr>
        </p:nvGraphicFramePr>
        <p:xfrm>
          <a:off x="2944241" y="1700784"/>
          <a:ext cx="6611237" cy="859536"/>
        </p:xfrm>
        <a:graphic>
          <a:graphicData uri="http://schemas.openxmlformats.org/drawingml/2006/table">
            <a:tbl>
              <a:tblPr firstRow="1" firstCol="1" bandRow="1">
                <a:tableStyleId>{72833802-FEF1-4C79-8D5D-14CF1EAF98D9}</a:tableStyleId>
              </a:tblPr>
              <a:tblGrid>
                <a:gridCol w="941560"/>
                <a:gridCol w="1221086"/>
                <a:gridCol w="941560"/>
                <a:gridCol w="941560"/>
                <a:gridCol w="941560"/>
                <a:gridCol w="1623911"/>
              </a:tblGrid>
              <a:tr h="237744">
                <a:tc>
                  <a:txBody>
                    <a:bodyPr/>
                    <a:lstStyle/>
                    <a:p>
                      <a:pPr>
                        <a:spcAft>
                          <a:spcPts val="0"/>
                        </a:spcAft>
                      </a:pPr>
                      <a:r>
                        <a:rPr lang="en-US" sz="1100" dirty="0">
                          <a:effectLst/>
                        </a:rPr>
                        <a:t>Field</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310896">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dirty="0">
                          <a:effectLst/>
                        </a:rPr>
                        <a:t>NULL</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310896">
                <a:tc>
                  <a:txBody>
                    <a:bodyPr/>
                    <a:lstStyle/>
                    <a:p>
                      <a:pPr>
                        <a:spcAft>
                          <a:spcPts val="0"/>
                        </a:spcAft>
                      </a:pPr>
                      <a:r>
                        <a:rPr lang="en-US" sz="1100">
                          <a:effectLst/>
                        </a:rPr>
                        <a:t>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varchar(20)</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6" name="Rectangle 5"/>
          <p:cNvSpPr/>
          <p:nvPr/>
        </p:nvSpPr>
        <p:spPr>
          <a:xfrm>
            <a:off x="2866579" y="1049774"/>
            <a:ext cx="1319913"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Roles Table</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93687427"/>
              </p:ext>
            </p:extLst>
          </p:nvPr>
        </p:nvGraphicFramePr>
        <p:xfrm>
          <a:off x="2944558" y="4523824"/>
          <a:ext cx="6050915" cy="1139825"/>
        </p:xfrm>
        <a:graphic>
          <a:graphicData uri="http://schemas.openxmlformats.org/drawingml/2006/table">
            <a:tbl>
              <a:tblPr firstRow="1" firstCol="1" bandRow="1">
                <a:tableStyleId>{72833802-FEF1-4C79-8D5D-14CF1EAF98D9}</a:tableStyleId>
              </a:tblPr>
              <a:tblGrid>
                <a:gridCol w="958850"/>
                <a:gridCol w="1172845"/>
                <a:gridCol w="829310"/>
                <a:gridCol w="829310"/>
                <a:gridCol w="829310"/>
                <a:gridCol w="1431290"/>
              </a:tblGrid>
              <a:tr h="227965">
                <a:tc>
                  <a:txBody>
                    <a:bodyPr/>
                    <a:lstStyle/>
                    <a:p>
                      <a:pPr>
                        <a:spcAft>
                          <a:spcPts val="0"/>
                        </a:spcAft>
                      </a:pPr>
                      <a:r>
                        <a:rPr lang="en-US" sz="1100" dirty="0">
                          <a:effectLst/>
                        </a:rPr>
                        <a:t>Field</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dirty="0">
                          <a:effectLst/>
                        </a:rPr>
                        <a:t>Type</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27965">
                <a:tc>
                  <a:txBody>
                    <a:bodyPr/>
                    <a:lstStyle/>
                    <a:p>
                      <a:pPr>
                        <a:spcAft>
                          <a:spcPts val="0"/>
                        </a:spcAft>
                      </a:pPr>
                      <a:r>
                        <a:rPr lang="en-US" sz="1100" dirty="0">
                          <a:effectLst/>
                        </a:rPr>
                        <a:t>id</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27965">
                <a:tc>
                  <a:txBody>
                    <a:bodyPr/>
                    <a:lstStyle/>
                    <a:p>
                      <a:pPr>
                        <a:spcAft>
                          <a:spcPts val="0"/>
                        </a:spcAft>
                      </a:pPr>
                      <a:r>
                        <a:rPr lang="en-US" sz="1100">
                          <a:effectLst/>
                        </a:rPr>
                        <a:t>email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varchar(50)</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UNI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27965">
                <a:tc>
                  <a:txBody>
                    <a:bodyPr/>
                    <a:lstStyle/>
                    <a:p>
                      <a:pPr>
                        <a:spcAft>
                          <a:spcPts val="0"/>
                        </a:spcAft>
                      </a:pPr>
                      <a:r>
                        <a:rPr lang="en-US" sz="1100">
                          <a:effectLst/>
                        </a:rPr>
                        <a:t>password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varchar(120)</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27965">
                <a:tc>
                  <a:txBody>
                    <a:bodyPr/>
                    <a:lstStyle/>
                    <a:p>
                      <a:pPr>
                        <a:spcAft>
                          <a:spcPts val="0"/>
                        </a:spcAft>
                      </a:pPr>
                      <a:r>
                        <a:rPr lang="en-US" sz="1100">
                          <a:effectLst/>
                        </a:rPr>
                        <a:t>username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varchar(20)</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UNI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8" name="Rectangle 1"/>
          <p:cNvSpPr>
            <a:spLocks noChangeArrowheads="1"/>
          </p:cNvSpPr>
          <p:nvPr/>
        </p:nvSpPr>
        <p:spPr bwMode="auto">
          <a:xfrm>
            <a:off x="2866579" y="4071425"/>
            <a:ext cx="165876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Users Table</a:t>
            </a:r>
            <a:endParaRPr kumimoji="0" lang="en-US" altLang="en-US" sz="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473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26487840"/>
              </p:ext>
            </p:extLst>
          </p:nvPr>
        </p:nvGraphicFramePr>
        <p:xfrm>
          <a:off x="2850960" y="1206246"/>
          <a:ext cx="6069330" cy="1059180"/>
        </p:xfrm>
        <a:graphic>
          <a:graphicData uri="http://schemas.openxmlformats.org/drawingml/2006/table">
            <a:tbl>
              <a:tblPr firstRow="1" firstCol="1" bandRow="1">
                <a:tableStyleId>{72833802-FEF1-4C79-8D5D-14CF1EAF98D9}</a:tableStyleId>
              </a:tblPr>
              <a:tblGrid>
                <a:gridCol w="1011555"/>
                <a:gridCol w="1011555"/>
                <a:gridCol w="1011555"/>
                <a:gridCol w="1011555"/>
                <a:gridCol w="1011555"/>
                <a:gridCol w="1011555"/>
              </a:tblGrid>
              <a:tr h="353060">
                <a:tc>
                  <a:txBody>
                    <a:bodyPr/>
                    <a:lstStyle/>
                    <a:p>
                      <a:pPr>
                        <a:spcAft>
                          <a:spcPts val="0"/>
                        </a:spcAft>
                      </a:pPr>
                      <a:r>
                        <a:rPr lang="en-US" sz="1100" dirty="0">
                          <a:effectLst/>
                        </a:rPr>
                        <a:t>Field</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353060">
                <a:tc>
                  <a:txBody>
                    <a:bodyPr/>
                    <a:lstStyle/>
                    <a:p>
                      <a:pPr>
                        <a:spcAft>
                          <a:spcPts val="0"/>
                        </a:spcAft>
                      </a:pPr>
                      <a:r>
                        <a:rPr lang="en-US" sz="1100">
                          <a:effectLst/>
                        </a:rPr>
                        <a:t>user_id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353060">
                <a:tc>
                  <a:txBody>
                    <a:bodyPr/>
                    <a:lstStyle/>
                    <a:p>
                      <a:pPr>
                        <a:spcAft>
                          <a:spcPts val="0"/>
                        </a:spcAft>
                      </a:pPr>
                      <a:r>
                        <a:rPr lang="en-US" sz="1100">
                          <a:effectLst/>
                        </a:rPr>
                        <a:t>role_id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3" name="Rectangle 2"/>
          <p:cNvSpPr/>
          <p:nvPr/>
        </p:nvSpPr>
        <p:spPr>
          <a:xfrm>
            <a:off x="2741232" y="728714"/>
            <a:ext cx="1896994" cy="369332"/>
          </a:xfrm>
          <a:prstGeom prst="rect">
            <a:avLst/>
          </a:prstGeom>
        </p:spPr>
        <p:txBody>
          <a:bodyPr wrap="none">
            <a:spAutoFit/>
          </a:bodyPr>
          <a:lstStyle/>
          <a:p>
            <a:r>
              <a:rPr lang="en-US" b="1" dirty="0" err="1">
                <a:latin typeface="Times New Roman" panose="02020603050405020304" pitchFamily="18" charset="0"/>
                <a:ea typeface="Times New Roman" panose="02020603050405020304" pitchFamily="18" charset="0"/>
              </a:rPr>
              <a:t>User_Roles</a:t>
            </a:r>
            <a:r>
              <a:rPr lang="en-US" b="1" dirty="0">
                <a:latin typeface="Times New Roman" panose="02020603050405020304" pitchFamily="18" charset="0"/>
                <a:ea typeface="Times New Roman" panose="02020603050405020304" pitchFamily="18" charset="0"/>
              </a:rPr>
              <a:t> Table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820260268"/>
              </p:ext>
            </p:extLst>
          </p:nvPr>
        </p:nvGraphicFramePr>
        <p:xfrm>
          <a:off x="2817940" y="4086098"/>
          <a:ext cx="6102350" cy="2120900"/>
        </p:xfrm>
        <a:graphic>
          <a:graphicData uri="http://schemas.openxmlformats.org/drawingml/2006/table">
            <a:tbl>
              <a:tblPr firstRow="1" firstCol="1" bandRow="1">
                <a:tableStyleId>{9DCAF9ED-07DC-4A11-8D7F-57B35C25682E}</a:tableStyleId>
              </a:tblPr>
              <a:tblGrid>
                <a:gridCol w="1237615"/>
                <a:gridCol w="1120140"/>
                <a:gridCol w="792480"/>
                <a:gridCol w="792480"/>
                <a:gridCol w="792480"/>
                <a:gridCol w="1367155"/>
              </a:tblGrid>
              <a:tr h="212090">
                <a:tc>
                  <a:txBody>
                    <a:bodyPr/>
                    <a:lstStyle/>
                    <a:p>
                      <a:pPr>
                        <a:spcAft>
                          <a:spcPts val="0"/>
                        </a:spcAft>
                      </a:pPr>
                      <a:r>
                        <a:rPr lang="en-US" sz="1100">
                          <a:effectLst/>
                        </a:rPr>
                        <a:t>Field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12090">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12090">
                <a:tc>
                  <a:txBody>
                    <a:bodyPr/>
                    <a:lstStyle/>
                    <a:p>
                      <a:pPr>
                        <a:spcAft>
                          <a:spcPts val="0"/>
                        </a:spcAft>
                      </a:pPr>
                      <a:r>
                        <a:rPr lang="en-US" sz="1100">
                          <a:effectLst/>
                        </a:rPr>
                        <a:t>description</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dose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max_age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route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site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stock</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vaccine_name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12090">
                <a:tc>
                  <a:txBody>
                    <a:bodyPr/>
                    <a:lstStyle/>
                    <a:p>
                      <a:pPr>
                        <a:spcAft>
                          <a:spcPts val="0"/>
                        </a:spcAft>
                      </a:pPr>
                      <a:r>
                        <a:rPr lang="en-US" sz="1100">
                          <a:effectLst/>
                        </a:rPr>
                        <a:t>when_to_give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5" name="Rectangle 4"/>
          <p:cNvSpPr/>
          <p:nvPr/>
        </p:nvSpPr>
        <p:spPr>
          <a:xfrm>
            <a:off x="2817940" y="3500366"/>
            <a:ext cx="1542410"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Vaccine Table</a:t>
            </a:r>
            <a:endParaRPr lang="en-IN" dirty="0"/>
          </a:p>
        </p:txBody>
      </p:sp>
    </p:spTree>
    <p:extLst>
      <p:ext uri="{BB962C8B-B14F-4D97-AF65-F5344CB8AC3E}">
        <p14:creationId xmlns:p14="http://schemas.microsoft.com/office/powerpoint/2010/main" val="208008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87680746"/>
              </p:ext>
            </p:extLst>
          </p:nvPr>
        </p:nvGraphicFramePr>
        <p:xfrm>
          <a:off x="2779014" y="738378"/>
          <a:ext cx="6123940" cy="2781300"/>
        </p:xfrm>
        <a:graphic>
          <a:graphicData uri="http://schemas.openxmlformats.org/drawingml/2006/table">
            <a:tbl>
              <a:tblPr firstRow="1" firstCol="1" bandRow="1">
                <a:tableStyleId>{9DCAF9ED-07DC-4A11-8D7F-57B35C25682E}</a:tableStyleId>
              </a:tblPr>
              <a:tblGrid>
                <a:gridCol w="1242060"/>
                <a:gridCol w="1124585"/>
                <a:gridCol w="795020"/>
                <a:gridCol w="795020"/>
                <a:gridCol w="795020"/>
                <a:gridCol w="1372235"/>
              </a:tblGrid>
              <a:tr h="231775">
                <a:tc>
                  <a:txBody>
                    <a:bodyPr/>
                    <a:lstStyle/>
                    <a:p>
                      <a:pPr>
                        <a:spcAft>
                          <a:spcPts val="0"/>
                        </a:spcAft>
                      </a:pPr>
                      <a:r>
                        <a:rPr lang="en-US" sz="1100" dirty="0">
                          <a:effectLst/>
                        </a:rPr>
                        <a:t>Field</a:t>
                      </a:r>
                      <a:endParaRPr lang="en-IN" sz="1100" dirty="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31775">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31775">
                <a:tc>
                  <a:txBody>
                    <a:bodyPr/>
                    <a:lstStyle/>
                    <a:p>
                      <a:pPr>
                        <a:spcAft>
                          <a:spcPts val="0"/>
                        </a:spcAft>
                      </a:pPr>
                      <a:r>
                        <a:rPr lang="en-US" sz="1100">
                          <a:effectLst/>
                        </a:rPr>
                        <a:t>address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blood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dob</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date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first_name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last_name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middle_name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mob_no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mother_name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weight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float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1775">
                <a:tc>
                  <a:txBody>
                    <a:bodyPr/>
                    <a:lstStyle/>
                    <a:p>
                      <a:pPr>
                        <a:spcAft>
                          <a:spcPts val="0"/>
                        </a:spcAft>
                      </a:pPr>
                      <a:r>
                        <a:rPr lang="en-US" sz="1100">
                          <a:effectLst/>
                        </a:rPr>
                        <a:t>gender</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3" name="Rectangle 2"/>
          <p:cNvSpPr/>
          <p:nvPr/>
        </p:nvSpPr>
        <p:spPr>
          <a:xfrm>
            <a:off x="2691447" y="251413"/>
            <a:ext cx="1871346"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Benificiary Table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55183550"/>
              </p:ext>
            </p:extLst>
          </p:nvPr>
        </p:nvGraphicFramePr>
        <p:xfrm>
          <a:off x="2779014" y="4440745"/>
          <a:ext cx="6176645" cy="2143125"/>
        </p:xfrm>
        <a:graphic>
          <a:graphicData uri="http://schemas.openxmlformats.org/drawingml/2006/table">
            <a:tbl>
              <a:tblPr firstRow="1" firstCol="1" bandRow="1">
                <a:tableStyleId>{9DCAF9ED-07DC-4A11-8D7F-57B35C25682E}</a:tableStyleId>
              </a:tblPr>
              <a:tblGrid>
                <a:gridCol w="1283970"/>
                <a:gridCol w="1126490"/>
                <a:gridCol w="796925"/>
                <a:gridCol w="796925"/>
                <a:gridCol w="796925"/>
                <a:gridCol w="1375410"/>
              </a:tblGrid>
              <a:tr h="238125">
                <a:tc>
                  <a:txBody>
                    <a:bodyPr/>
                    <a:lstStyle/>
                    <a:p>
                      <a:pPr>
                        <a:spcAft>
                          <a:spcPts val="0"/>
                        </a:spcAft>
                      </a:pPr>
                      <a:r>
                        <a:rPr lang="en-US" sz="1100">
                          <a:effectLst/>
                        </a:rPr>
                        <a:t>Field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38125">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38125">
                <a:tc>
                  <a:txBody>
                    <a:bodyPr/>
                    <a:lstStyle/>
                    <a:p>
                      <a:pPr>
                        <a:spcAft>
                          <a:spcPts val="0"/>
                        </a:spcAft>
                      </a:pPr>
                      <a:r>
                        <a:rPr lang="en-US" sz="1100">
                          <a:effectLst/>
                        </a:rPr>
                        <a:t>address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email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hospital_name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phone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user_name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website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38125">
                <a:tc>
                  <a:txBody>
                    <a:bodyPr/>
                    <a:lstStyle/>
                    <a:p>
                      <a:pPr>
                        <a:spcAft>
                          <a:spcPts val="0"/>
                        </a:spcAft>
                      </a:pPr>
                      <a:r>
                        <a:rPr lang="en-US" sz="1100">
                          <a:effectLst/>
                        </a:rPr>
                        <a:t>user_id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MUL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5" name="Rectangle 4"/>
          <p:cNvSpPr/>
          <p:nvPr/>
        </p:nvSpPr>
        <p:spPr>
          <a:xfrm>
            <a:off x="2689415" y="3930134"/>
            <a:ext cx="1614866" cy="369332"/>
          </a:xfrm>
          <a:prstGeom prst="rect">
            <a:avLst/>
          </a:prstGeom>
        </p:spPr>
        <p:txBody>
          <a:bodyPr wrap="none">
            <a:spAutoFit/>
          </a:bodyPr>
          <a:lstStyle/>
          <a:p>
            <a:pPr>
              <a:spcAft>
                <a:spcPts val="0"/>
              </a:spcAft>
            </a:pPr>
            <a:r>
              <a:rPr lang="en-US" b="1" dirty="0">
                <a:latin typeface="Times New Roman" panose="02020603050405020304" pitchFamily="18" charset="0"/>
                <a:ea typeface="Times New Roman" panose="02020603050405020304" pitchFamily="18" charset="0"/>
              </a:rPr>
              <a:t>Hospital Table</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645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40256124"/>
              </p:ext>
            </p:extLst>
          </p:nvPr>
        </p:nvGraphicFramePr>
        <p:xfrm>
          <a:off x="2622423" y="905256"/>
          <a:ext cx="6142355" cy="1661160"/>
        </p:xfrm>
        <a:graphic>
          <a:graphicData uri="http://schemas.openxmlformats.org/drawingml/2006/table">
            <a:tbl>
              <a:tblPr firstRow="1" firstCol="1" bandRow="1">
                <a:tableStyleId>{9DCAF9ED-07DC-4A11-8D7F-57B35C25682E}</a:tableStyleId>
              </a:tblPr>
              <a:tblGrid>
                <a:gridCol w="1128395"/>
                <a:gridCol w="1155065"/>
                <a:gridCol w="816610"/>
                <a:gridCol w="816610"/>
                <a:gridCol w="816610"/>
                <a:gridCol w="1409065"/>
              </a:tblGrid>
              <a:tr h="276860">
                <a:tc>
                  <a:txBody>
                    <a:bodyPr/>
                    <a:lstStyle/>
                    <a:p>
                      <a:pPr>
                        <a:spcAft>
                          <a:spcPts val="0"/>
                        </a:spcAft>
                      </a:pPr>
                      <a:r>
                        <a:rPr lang="en-US" sz="1100">
                          <a:effectLst/>
                        </a:rPr>
                        <a:t>Field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76860">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76860">
                <a:tc>
                  <a:txBody>
                    <a:bodyPr/>
                    <a:lstStyle/>
                    <a:p>
                      <a:pPr>
                        <a:spcAft>
                          <a:spcPts val="0"/>
                        </a:spcAft>
                      </a:pPr>
                      <a:r>
                        <a:rPr lang="en-US" sz="1100">
                          <a:effectLst/>
                        </a:rPr>
                        <a:t>email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76860">
                <a:tc>
                  <a:txBody>
                    <a:bodyPr/>
                    <a:lstStyle/>
                    <a:p>
                      <a:pPr>
                        <a:spcAft>
                          <a:spcPts val="0"/>
                        </a:spcAft>
                      </a:pPr>
                      <a:r>
                        <a:rPr lang="en-US" sz="1100">
                          <a:effectLst/>
                        </a:rPr>
                        <a:t>first_name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76860">
                <a:tc>
                  <a:txBody>
                    <a:bodyPr/>
                    <a:lstStyle/>
                    <a:p>
                      <a:pPr>
                        <a:spcAft>
                          <a:spcPts val="0"/>
                        </a:spcAft>
                      </a:pPr>
                      <a:r>
                        <a:rPr lang="en-US" sz="1100">
                          <a:effectLst/>
                        </a:rPr>
                        <a:t>last_name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76860">
                <a:tc>
                  <a:txBody>
                    <a:bodyPr/>
                    <a:lstStyle/>
                    <a:p>
                      <a:pPr>
                        <a:spcAft>
                          <a:spcPts val="0"/>
                        </a:spcAft>
                      </a:pPr>
                      <a:r>
                        <a:rPr lang="en-US" sz="1100">
                          <a:effectLst/>
                        </a:rPr>
                        <a:t>qualification</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3" name="Rectangle 2"/>
          <p:cNvSpPr/>
          <p:nvPr/>
        </p:nvSpPr>
        <p:spPr>
          <a:xfrm>
            <a:off x="2496379" y="464558"/>
            <a:ext cx="1456809"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Doctor Table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278630969"/>
              </p:ext>
            </p:extLst>
          </p:nvPr>
        </p:nvGraphicFramePr>
        <p:xfrm>
          <a:off x="2496379" y="4270438"/>
          <a:ext cx="6185535" cy="2245995"/>
        </p:xfrm>
        <a:graphic>
          <a:graphicData uri="http://schemas.openxmlformats.org/drawingml/2006/table">
            <a:tbl>
              <a:tblPr firstRow="1" firstCol="1" bandRow="1">
                <a:tableStyleId>{9DCAF9ED-07DC-4A11-8D7F-57B35C25682E}</a:tableStyleId>
              </a:tblPr>
              <a:tblGrid>
                <a:gridCol w="1257935"/>
                <a:gridCol w="1236980"/>
                <a:gridCol w="781050"/>
                <a:gridCol w="781050"/>
                <a:gridCol w="781050"/>
                <a:gridCol w="1347470"/>
              </a:tblGrid>
              <a:tr h="249555">
                <a:tc>
                  <a:txBody>
                    <a:bodyPr/>
                    <a:lstStyle/>
                    <a:p>
                      <a:pPr>
                        <a:spcAft>
                          <a:spcPts val="0"/>
                        </a:spcAft>
                      </a:pPr>
                      <a:r>
                        <a:rPr lang="en-US" sz="1100">
                          <a:effectLst/>
                        </a:rPr>
                        <a:t>Field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Type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Key</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Default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Extra</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49555">
                <a:tc>
                  <a:txBody>
                    <a:bodyPr/>
                    <a:lstStyle/>
                    <a:p>
                      <a:pPr>
                        <a:spcAft>
                          <a:spcPts val="0"/>
                        </a:spcAft>
                      </a:pPr>
                      <a:r>
                        <a:rPr lang="en-US" sz="1100">
                          <a:effectLst/>
                        </a:rPr>
                        <a:t>id</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bigint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NO</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PRI</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auto_increment</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r>
              <a:tr h="249555">
                <a:tc>
                  <a:txBody>
                    <a:bodyPr/>
                    <a:lstStyle/>
                    <a:p>
                      <a:pPr>
                        <a:spcAft>
                          <a:spcPts val="0"/>
                        </a:spcAft>
                      </a:pPr>
                      <a:r>
                        <a:rPr lang="en-US" sz="1100">
                          <a:effectLst/>
                        </a:rPr>
                        <a:t>date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date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email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first_name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hospital_name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last_name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time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r>
              <a:tr h="249555">
                <a:tc>
                  <a:txBody>
                    <a:bodyPr/>
                    <a:lstStyle/>
                    <a:p>
                      <a:pPr>
                        <a:spcAft>
                          <a:spcPts val="0"/>
                        </a:spcAft>
                      </a:pPr>
                      <a:r>
                        <a:rPr lang="en-US" sz="1100">
                          <a:effectLst/>
                        </a:rPr>
                        <a:t>vaccine_name</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varchar(255)</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pPr>
                        <a:spcAft>
                          <a:spcPts val="0"/>
                        </a:spcAft>
                      </a:pPr>
                      <a:r>
                        <a:rPr lang="en-US" sz="1100">
                          <a:effectLst/>
                        </a:rPr>
                        <a:t>YES</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a:effectLst/>
                        <a:latin typeface="Calibri" panose="020F0502020204030204" pitchFamily="34" charset="0"/>
                        <a:cs typeface="Mangal"/>
                      </a:endParaRPr>
                    </a:p>
                  </a:txBody>
                  <a:tcPr marL="68580" marR="68580" marT="0" marB="0" anchor="b"/>
                </a:tc>
                <a:tc>
                  <a:txBody>
                    <a:bodyPr/>
                    <a:lstStyle/>
                    <a:p>
                      <a:pPr>
                        <a:spcAft>
                          <a:spcPts val="0"/>
                        </a:spcAft>
                      </a:pPr>
                      <a:r>
                        <a:rPr lang="en-US" sz="1100">
                          <a:effectLst/>
                        </a:rPr>
                        <a:t>NULL</a:t>
                      </a:r>
                      <a:endParaRPr lang="en-IN" sz="1100">
                        <a:effectLst/>
                        <a:latin typeface="Times New Roman" panose="02020603050405020304" pitchFamily="18" charset="0"/>
                        <a:ea typeface="Times New Roman" panose="02020603050405020304" pitchFamily="18" charset="0"/>
                        <a:cs typeface="Mangal"/>
                      </a:endParaRPr>
                    </a:p>
                  </a:txBody>
                  <a:tcPr marL="68580" marR="68580" marT="0" marB="0" anchor="b"/>
                </a:tc>
                <a:tc>
                  <a:txBody>
                    <a:bodyPr/>
                    <a:lstStyle/>
                    <a:p>
                      <a:endParaRPr lang="en-IN" sz="1100" dirty="0">
                        <a:effectLst/>
                        <a:latin typeface="Calibri" panose="020F0502020204030204" pitchFamily="34" charset="0"/>
                        <a:cs typeface="Mangal"/>
                      </a:endParaRPr>
                    </a:p>
                  </a:txBody>
                  <a:tcPr marL="68580" marR="68580" marT="0" marB="0" anchor="b"/>
                </a:tc>
              </a:tr>
            </a:tbl>
          </a:graphicData>
        </a:graphic>
      </p:graphicFrame>
      <p:sp>
        <p:nvSpPr>
          <p:cNvPr id="5" name="Rectangle 4"/>
          <p:cNvSpPr/>
          <p:nvPr/>
        </p:nvSpPr>
        <p:spPr>
          <a:xfrm>
            <a:off x="2496379" y="3683246"/>
            <a:ext cx="1602042" cy="369332"/>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Booking Table</a:t>
            </a:r>
            <a:endParaRPr lang="en-IN" dirty="0"/>
          </a:p>
        </p:txBody>
      </p:sp>
    </p:spTree>
    <p:extLst>
      <p:ext uri="{BB962C8B-B14F-4D97-AF65-F5344CB8AC3E}">
        <p14:creationId xmlns:p14="http://schemas.microsoft.com/office/powerpoint/2010/main" val="171827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0156" y="621792"/>
            <a:ext cx="1746504"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Home Page</a:t>
            </a:r>
            <a:endParaRPr lang="en-IN"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840156" y="1417743"/>
            <a:ext cx="10006584" cy="5193291"/>
          </a:xfrm>
          <a:prstGeom prst="rect">
            <a:avLst/>
          </a:prstGeom>
        </p:spPr>
      </p:pic>
    </p:spTree>
    <p:extLst>
      <p:ext uri="{BB962C8B-B14F-4D97-AF65-F5344CB8AC3E}">
        <p14:creationId xmlns:p14="http://schemas.microsoft.com/office/powerpoint/2010/main" val="142178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8488" y="667512"/>
            <a:ext cx="2084832"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About Page</a:t>
            </a:r>
            <a:endParaRPr lang="en-IN"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18488" y="1173306"/>
            <a:ext cx="10408920" cy="5421886"/>
          </a:xfrm>
          <a:prstGeom prst="rect">
            <a:avLst/>
          </a:prstGeom>
        </p:spPr>
      </p:pic>
    </p:spTree>
    <p:extLst>
      <p:ext uri="{BB962C8B-B14F-4D97-AF65-F5344CB8AC3E}">
        <p14:creationId xmlns:p14="http://schemas.microsoft.com/office/powerpoint/2010/main" val="390356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3936" y="731520"/>
            <a:ext cx="2194560" cy="400110"/>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Contact Us Page</a:t>
            </a:r>
            <a:endParaRPr lang="en-IN"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73936" y="1308159"/>
            <a:ext cx="10189464" cy="5301966"/>
          </a:xfrm>
          <a:prstGeom prst="rect">
            <a:avLst/>
          </a:prstGeom>
        </p:spPr>
      </p:pic>
    </p:spTree>
    <p:extLst>
      <p:ext uri="{BB962C8B-B14F-4D97-AF65-F5344CB8AC3E}">
        <p14:creationId xmlns:p14="http://schemas.microsoft.com/office/powerpoint/2010/main" val="144097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0784" y="749808"/>
            <a:ext cx="2487168" cy="461665"/>
          </a:xfrm>
          <a:prstGeom prst="rect">
            <a:avLst/>
          </a:prstGeom>
          <a:noFill/>
        </p:spPr>
        <p:txBody>
          <a:bodyPr wrap="square" rtlCol="0">
            <a:spAutoFit/>
          </a:bodyPr>
          <a:lstStyle/>
          <a:p>
            <a:r>
              <a:rPr lang="en-IN" sz="2400" b="1" dirty="0" smtClean="0">
                <a:latin typeface="Times New Roman" panose="02020603050405020304" pitchFamily="18" charset="0"/>
                <a:cs typeface="Times New Roman" panose="02020603050405020304" pitchFamily="18" charset="0"/>
              </a:rPr>
              <a:t>Sign Up Page</a:t>
            </a:r>
            <a:endParaRPr lang="en-IN" sz="24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700784" y="1352391"/>
            <a:ext cx="10262616" cy="5340030"/>
          </a:xfrm>
          <a:prstGeom prst="rect">
            <a:avLst/>
          </a:prstGeom>
        </p:spPr>
      </p:pic>
    </p:spTree>
    <p:extLst>
      <p:ext uri="{BB962C8B-B14F-4D97-AF65-F5344CB8AC3E}">
        <p14:creationId xmlns:p14="http://schemas.microsoft.com/office/powerpoint/2010/main" val="270737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6312" y="1719072"/>
            <a:ext cx="8933688" cy="3677930"/>
          </a:xfrm>
          <a:prstGeom prst="rect">
            <a:avLst/>
          </a:prstGeom>
          <a:noFill/>
        </p:spPr>
        <p:txBody>
          <a:bodyPr wrap="square" rtlCol="0">
            <a:spAutoFit/>
          </a:bodyPr>
          <a:lstStyle/>
          <a:p>
            <a:pPr algn="ctr"/>
            <a:r>
              <a:rPr lang="en-IN" sz="4000" b="1" dirty="0" smtClean="0">
                <a:latin typeface="Times New Roman" panose="02020603050405020304" pitchFamily="18" charset="0"/>
                <a:cs typeface="Times New Roman" panose="02020603050405020304" pitchFamily="18" charset="0"/>
              </a:rPr>
              <a:t>Introduction</a:t>
            </a:r>
          </a:p>
          <a:p>
            <a:endParaRPr lang="en-IN" sz="4000" b="1" dirty="0" smtClean="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Kid's Immunization </a:t>
            </a:r>
            <a:r>
              <a:rPr lang="en-US" dirty="0">
                <a:latin typeface="Times New Roman" panose="02020603050405020304" pitchFamily="18" charset="0"/>
                <a:cs typeface="Times New Roman" panose="02020603050405020304" pitchFamily="18" charset="0"/>
              </a:rPr>
              <a:t>is an application on Child Vaccination in India that help parents keep track of the vaccination needs of their children. A parent will be register the child on the web application of </a:t>
            </a:r>
            <a:r>
              <a:rPr lang="en-US" dirty="0" smtClean="0">
                <a:latin typeface="Times New Roman" panose="02020603050405020304" pitchFamily="18" charset="0"/>
                <a:cs typeface="Times New Roman" panose="02020603050405020304" pitchFamily="18" charset="0"/>
              </a:rPr>
              <a:t>Kid's Immunization </a:t>
            </a:r>
            <a:r>
              <a:rPr lang="en-US" dirty="0">
                <a:latin typeface="Times New Roman" panose="02020603050405020304" pitchFamily="18" charset="0"/>
                <a:cs typeface="Times New Roman" panose="02020603050405020304" pitchFamily="18" charset="0"/>
              </a:rPr>
              <a:t>and a vaccination </a:t>
            </a:r>
            <a:r>
              <a:rPr lang="en-US" dirty="0" smtClean="0">
                <a:latin typeface="Times New Roman" panose="02020603050405020304" pitchFamily="18" charset="0"/>
                <a:cs typeface="Times New Roman" panose="02020603050405020304" pitchFamily="18" charset="0"/>
              </a:rPr>
              <a:t>calendar </a:t>
            </a:r>
            <a:r>
              <a:rPr lang="en-US" dirty="0">
                <a:latin typeface="Times New Roman" panose="02020603050405020304" pitchFamily="18" charset="0"/>
                <a:cs typeface="Times New Roman" panose="02020603050405020304" pitchFamily="18" charset="0"/>
              </a:rPr>
              <a:t>gets generated for that child. The child will be registered by the parent and vaccination record will updated at any end gets updated on the registered id of the parents</a:t>
            </a:r>
            <a:r>
              <a:rPr lang="en-US" dirty="0"/>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259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8216" y="713232"/>
            <a:ext cx="1417376" cy="400110"/>
          </a:xfrm>
          <a:prstGeom prst="rect">
            <a:avLst/>
          </a:prstGeom>
          <a:noFill/>
        </p:spPr>
        <p:txBody>
          <a:bodyPr wrap="none" rtlCol="0">
            <a:spAutoFit/>
          </a:bodyPr>
          <a:lstStyle/>
          <a:p>
            <a:r>
              <a:rPr lang="en-IN" sz="2000" b="1" dirty="0" smtClean="0">
                <a:latin typeface="Times New Roman" panose="02020603050405020304" pitchFamily="18" charset="0"/>
                <a:cs typeface="Times New Roman" panose="02020603050405020304" pitchFamily="18" charset="0"/>
              </a:rPr>
              <a:t>Login Page</a:t>
            </a:r>
            <a:endParaRPr lang="en-IN"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28216" y="1345687"/>
            <a:ext cx="10070592" cy="5232237"/>
          </a:xfrm>
          <a:prstGeom prst="rect">
            <a:avLst/>
          </a:prstGeom>
        </p:spPr>
      </p:pic>
    </p:spTree>
    <p:extLst>
      <p:ext uri="{BB962C8B-B14F-4D97-AF65-F5344CB8AC3E}">
        <p14:creationId xmlns:p14="http://schemas.microsoft.com/office/powerpoint/2010/main" val="216917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64208" y="749808"/>
            <a:ext cx="2892138" cy="461665"/>
          </a:xfrm>
          <a:prstGeom prst="rect">
            <a:avLst/>
          </a:prstGeom>
          <a:noFill/>
        </p:spPr>
        <p:txBody>
          <a:bodyPr wrap="none" rtlCol="0">
            <a:spAutoFit/>
          </a:bodyPr>
          <a:lstStyle/>
          <a:p>
            <a:r>
              <a:rPr lang="en-IN" sz="2400" b="1" dirty="0" smtClean="0"/>
              <a:t>Admin Dashboard</a:t>
            </a:r>
            <a:endParaRPr lang="en-IN" sz="2400" b="1" dirty="0"/>
          </a:p>
        </p:txBody>
      </p:sp>
      <p:pic>
        <p:nvPicPr>
          <p:cNvPr id="4" name="Picture 3"/>
          <p:cNvPicPr>
            <a:picLocks noChangeAspect="1"/>
          </p:cNvPicPr>
          <p:nvPr/>
        </p:nvPicPr>
        <p:blipFill>
          <a:blip r:embed="rId2"/>
          <a:stretch>
            <a:fillRect/>
          </a:stretch>
        </p:blipFill>
        <p:spPr>
          <a:xfrm>
            <a:off x="1664208" y="1397936"/>
            <a:ext cx="10070592" cy="5215697"/>
          </a:xfrm>
          <a:prstGeom prst="rect">
            <a:avLst/>
          </a:prstGeom>
        </p:spPr>
      </p:pic>
    </p:spTree>
    <p:extLst>
      <p:ext uri="{BB962C8B-B14F-4D97-AF65-F5344CB8AC3E}">
        <p14:creationId xmlns:p14="http://schemas.microsoft.com/office/powerpoint/2010/main" val="3063725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45336" y="740664"/>
            <a:ext cx="170431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Doctor List</a:t>
            </a:r>
            <a:endParaRPr lang="en-IN"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45336" y="1320464"/>
            <a:ext cx="10189464" cy="5271335"/>
          </a:xfrm>
          <a:prstGeom prst="rect">
            <a:avLst/>
          </a:prstGeom>
        </p:spPr>
      </p:pic>
    </p:spTree>
    <p:extLst>
      <p:ext uri="{BB962C8B-B14F-4D97-AF65-F5344CB8AC3E}">
        <p14:creationId xmlns:p14="http://schemas.microsoft.com/office/powerpoint/2010/main" val="890415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8216" y="740664"/>
            <a:ext cx="2464136"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Beneficiaries List</a:t>
            </a:r>
            <a:endParaRPr lang="en-IN"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28216" y="1428894"/>
            <a:ext cx="9988296" cy="5203008"/>
          </a:xfrm>
          <a:prstGeom prst="rect">
            <a:avLst/>
          </a:prstGeom>
        </p:spPr>
      </p:pic>
    </p:spTree>
    <p:extLst>
      <p:ext uri="{BB962C8B-B14F-4D97-AF65-F5344CB8AC3E}">
        <p14:creationId xmlns:p14="http://schemas.microsoft.com/office/powerpoint/2010/main" val="147615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768" y="1604286"/>
            <a:ext cx="10354056" cy="4903978"/>
          </a:xfrm>
          <a:prstGeom prst="rect">
            <a:avLst/>
          </a:prstGeom>
        </p:spPr>
      </p:pic>
      <p:sp>
        <p:nvSpPr>
          <p:cNvPr id="3" name="TextBox 2"/>
          <p:cNvSpPr txBox="1"/>
          <p:nvPr/>
        </p:nvSpPr>
        <p:spPr>
          <a:xfrm>
            <a:off x="1746504" y="704088"/>
            <a:ext cx="189667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Hospital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74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9928" y="704088"/>
            <a:ext cx="1788246"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Vaccine List</a:t>
            </a:r>
            <a:endParaRPr lang="en-IN"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09928" y="1366968"/>
            <a:ext cx="9896856" cy="5131123"/>
          </a:xfrm>
          <a:prstGeom prst="rect">
            <a:avLst/>
          </a:prstGeom>
        </p:spPr>
      </p:pic>
    </p:spTree>
    <p:extLst>
      <p:ext uri="{BB962C8B-B14F-4D97-AF65-F5344CB8AC3E}">
        <p14:creationId xmlns:p14="http://schemas.microsoft.com/office/powerpoint/2010/main" val="3247806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Box 3"/>
          <p:cNvSpPr txBox="1"/>
          <p:nvPr/>
        </p:nvSpPr>
        <p:spPr>
          <a:xfrm>
            <a:off x="1810512" y="694944"/>
            <a:ext cx="182351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Vaccine Info</a:t>
            </a:r>
            <a:endParaRPr lang="en-IN" sz="24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810512" y="1368163"/>
            <a:ext cx="10034016" cy="5204387"/>
          </a:xfrm>
          <a:prstGeom prst="rect">
            <a:avLst/>
          </a:prstGeom>
        </p:spPr>
      </p:pic>
    </p:spTree>
    <p:extLst>
      <p:ext uri="{BB962C8B-B14F-4D97-AF65-F5344CB8AC3E}">
        <p14:creationId xmlns:p14="http://schemas.microsoft.com/office/powerpoint/2010/main" val="2956192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1328" y="1618591"/>
            <a:ext cx="10463784" cy="4994330"/>
          </a:xfrm>
          <a:prstGeom prst="rect">
            <a:avLst/>
          </a:prstGeom>
        </p:spPr>
      </p:pic>
      <p:sp>
        <p:nvSpPr>
          <p:cNvPr id="4" name="TextBox 3"/>
          <p:cNvSpPr txBox="1"/>
          <p:nvPr/>
        </p:nvSpPr>
        <p:spPr>
          <a:xfrm>
            <a:off x="1737360" y="713232"/>
            <a:ext cx="2828018"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Hospital Dashboard</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055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7320" y="1527668"/>
            <a:ext cx="10555224" cy="4998373"/>
          </a:xfrm>
          <a:prstGeom prst="rect">
            <a:avLst/>
          </a:prstGeom>
        </p:spPr>
      </p:pic>
      <p:sp>
        <p:nvSpPr>
          <p:cNvPr id="4" name="TextBox 3"/>
          <p:cNvSpPr txBox="1"/>
          <p:nvPr/>
        </p:nvSpPr>
        <p:spPr>
          <a:xfrm>
            <a:off x="1737360" y="694944"/>
            <a:ext cx="2327112"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User Dashboard</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051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8216" y="740664"/>
            <a:ext cx="3162404" cy="400110"/>
          </a:xfrm>
          <a:prstGeom prst="rect">
            <a:avLst/>
          </a:prstGeom>
          <a:noFill/>
        </p:spPr>
        <p:txBody>
          <a:bodyPr wrap="none" rtlCol="0">
            <a:spAutoFit/>
          </a:bodyPr>
          <a:lstStyle/>
          <a:p>
            <a:r>
              <a:rPr lang="en-IN" sz="2000" b="1" dirty="0" smtClean="0">
                <a:latin typeface="Times New Roman" panose="02020603050405020304" pitchFamily="18" charset="0"/>
                <a:cs typeface="Times New Roman" panose="02020603050405020304" pitchFamily="18" charset="0"/>
              </a:rPr>
              <a:t>Book Vaccine Appointment</a:t>
            </a:r>
            <a:endParaRPr lang="en-IN" sz="2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63040" y="1568971"/>
            <a:ext cx="10518648" cy="5011006"/>
          </a:xfrm>
          <a:prstGeom prst="rect">
            <a:avLst/>
          </a:prstGeom>
        </p:spPr>
      </p:pic>
    </p:spTree>
    <p:extLst>
      <p:ext uri="{BB962C8B-B14F-4D97-AF65-F5344CB8AC3E}">
        <p14:creationId xmlns:p14="http://schemas.microsoft.com/office/powerpoint/2010/main" val="387464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9736" y="1554480"/>
            <a:ext cx="9732264" cy="317009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This system provides following benefits</a:t>
            </a:r>
            <a:r>
              <a:rPr lang="en-US" sz="2000" b="1" dirty="0" smtClean="0">
                <a:latin typeface="Times New Roman" panose="02020603050405020304" pitchFamily="18" charset="0"/>
                <a:cs typeface="Times New Roman" panose="02020603050405020304" pitchFamily="18" charset="0"/>
              </a:rPr>
              <a:t>:</a:t>
            </a:r>
          </a:p>
          <a:p>
            <a:endParaRPr lang="en-IN" b="1"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Vaccination </a:t>
            </a:r>
            <a:r>
              <a:rPr lang="en-US" dirty="0">
                <a:latin typeface="Times New Roman" panose="02020603050405020304" pitchFamily="18" charset="0"/>
                <a:cs typeface="Times New Roman" panose="02020603050405020304" pitchFamily="18" charset="0"/>
              </a:rPr>
              <a:t>records will be </a:t>
            </a:r>
            <a:r>
              <a:rPr lang="en-US" dirty="0" smtClean="0">
                <a:latin typeface="Times New Roman" panose="02020603050405020304" pitchFamily="18" charset="0"/>
                <a:cs typeface="Times New Roman" panose="02020603050405020304" pitchFamily="18" charset="0"/>
              </a:rPr>
              <a:t>digitized </a:t>
            </a:r>
            <a:r>
              <a:rPr lang="en-US" dirty="0">
                <a:latin typeface="Times New Roman" panose="02020603050405020304" pitchFamily="18" charset="0"/>
                <a:cs typeface="Times New Roman" panose="02020603050405020304" pitchFamily="18" charset="0"/>
              </a:rPr>
              <a:t>making a parent free from keeping </a:t>
            </a:r>
            <a:r>
              <a:rPr lang="en-US" dirty="0" smtClean="0">
                <a:latin typeface="Times New Roman" panose="02020603050405020304" pitchFamily="18" charset="0"/>
                <a:cs typeface="Times New Roman" panose="02020603050405020304" pitchFamily="18" charset="0"/>
              </a:rPr>
              <a:t>manual vaccination </a:t>
            </a:r>
            <a:r>
              <a:rPr lang="en-US" dirty="0">
                <a:latin typeface="Times New Roman" panose="02020603050405020304" pitchFamily="18" charset="0"/>
                <a:cs typeface="Times New Roman" panose="02020603050405020304" pitchFamily="18" charset="0"/>
              </a:rPr>
              <a:t>records </a:t>
            </a:r>
            <a:endParaRPr lang="en-US" dirty="0" smtClean="0">
              <a:latin typeface="Times New Roman" panose="02020603050405020304" pitchFamily="18" charset="0"/>
              <a:cs typeface="Times New Roman" panose="02020603050405020304" pitchFamily="18" charset="0"/>
            </a:endParaRPr>
          </a:p>
          <a:p>
            <a:pPr lvl="0">
              <a:lnSpc>
                <a:spcPct val="150000"/>
              </a:lnSpc>
            </a:pPr>
            <a:r>
              <a:rPr lang="en-US" dirty="0" smtClean="0">
                <a:latin typeface="Times New Roman" panose="02020603050405020304" pitchFamily="18" charset="0"/>
                <a:cs typeface="Times New Roman" panose="02020603050405020304" pitchFamily="18" charset="0"/>
              </a:rPr>
              <a:t>      of  the </a:t>
            </a:r>
            <a:r>
              <a:rPr lang="en-US" dirty="0">
                <a:latin typeface="Times New Roman" panose="02020603050405020304" pitchFamily="18" charset="0"/>
                <a:cs typeface="Times New Roman" panose="02020603050405020304" pitchFamily="18" charset="0"/>
              </a:rPr>
              <a:t>child.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By </a:t>
            </a:r>
            <a:r>
              <a:rPr lang="en-US" dirty="0">
                <a:latin typeface="Times New Roman" panose="02020603050405020304" pitchFamily="18" charset="0"/>
                <a:cs typeface="Times New Roman" panose="02020603050405020304" pitchFamily="18" charset="0"/>
              </a:rPr>
              <a:t>making this system online, staff requirement is reduced.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Can </a:t>
            </a:r>
            <a:r>
              <a:rPr lang="en-US" dirty="0">
                <a:latin typeface="Times New Roman" panose="02020603050405020304" pitchFamily="18" charset="0"/>
                <a:cs typeface="Times New Roman" panose="02020603050405020304" pitchFamily="18" charset="0"/>
              </a:rPr>
              <a:t>predict the demand of vaccines requirement easily as we have DOB of every registered child.</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Vaccine </a:t>
            </a:r>
            <a:r>
              <a:rPr lang="en-US" dirty="0">
                <a:latin typeface="Times New Roman" panose="02020603050405020304" pitchFamily="18" charset="0"/>
                <a:cs typeface="Times New Roman" panose="02020603050405020304" pitchFamily="18" charset="0"/>
              </a:rPr>
              <a:t>wastage is minimize.</a:t>
            </a:r>
            <a:endParaRPr lang="en-IN"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Parents </a:t>
            </a:r>
            <a:r>
              <a:rPr lang="en-US" dirty="0">
                <a:latin typeface="Times New Roman" panose="02020603050405020304" pitchFamily="18" charset="0"/>
                <a:cs typeface="Times New Roman" panose="02020603050405020304" pitchFamily="18" charset="0"/>
              </a:rPr>
              <a:t>can easily track the records of vaccines. </a:t>
            </a:r>
            <a:endParaRPr lang="en-IN"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328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562" y="1408176"/>
            <a:ext cx="10180654" cy="4991148"/>
          </a:xfrm>
          <a:prstGeom prst="rect">
            <a:avLst/>
          </a:prstGeom>
        </p:spPr>
      </p:pic>
      <p:sp>
        <p:nvSpPr>
          <p:cNvPr id="3" name="TextBox 2"/>
          <p:cNvSpPr txBox="1"/>
          <p:nvPr/>
        </p:nvSpPr>
        <p:spPr>
          <a:xfrm>
            <a:off x="1764792" y="621792"/>
            <a:ext cx="1869423"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Booking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01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7048" y="1634628"/>
            <a:ext cx="10509504" cy="4991321"/>
          </a:xfrm>
          <a:prstGeom prst="rect">
            <a:avLst/>
          </a:prstGeom>
        </p:spPr>
      </p:pic>
      <p:sp>
        <p:nvSpPr>
          <p:cNvPr id="3" name="TextBox 2"/>
          <p:cNvSpPr txBox="1"/>
          <p:nvPr/>
        </p:nvSpPr>
        <p:spPr>
          <a:xfrm>
            <a:off x="1691640" y="676656"/>
            <a:ext cx="3257687" cy="461665"/>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Update Profile for User</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65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1289304"/>
            <a:ext cx="9180576" cy="5032147"/>
          </a:xfrm>
          <a:prstGeom prst="rect">
            <a:avLst/>
          </a:prstGeom>
          <a:noFill/>
        </p:spPr>
        <p:txBody>
          <a:bodyPr wrap="square" rtlCol="0">
            <a:spAutoFit/>
          </a:bodyPr>
          <a:lstStyle/>
          <a:p>
            <a:pPr algn="ctr">
              <a:lnSpc>
                <a:spcPct val="150000"/>
              </a:lnSpc>
            </a:pPr>
            <a:r>
              <a:rPr lang="en-IN" sz="2800" b="1" dirty="0" smtClean="0">
                <a:latin typeface="Times New Roman" panose="02020603050405020304" pitchFamily="18" charset="0"/>
                <a:cs typeface="Times New Roman" panose="02020603050405020304" pitchFamily="18" charset="0"/>
              </a:rPr>
              <a:t>Conclusion</a:t>
            </a:r>
          </a:p>
          <a:p>
            <a:pPr>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Child vaccination notifier system can be inevitable part of the lifecycle of the modern medical institution. It automates numerous operations and enables smooth interactions of the users. User can access services and functionalities from anywhere and anytime for their own comfort. Developing the child vaccination notifier system is a great opportunity to create the distinct, efficient and fast delivering healthcare model. This system covers the needs of the patients, staff and hospital authorities and simplifies their interactions. Many countries have already experienced its advantages and continue developing new child vaccination notifier system project modules.</a:t>
            </a:r>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0215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01184" y="2679192"/>
            <a:ext cx="6355080" cy="769441"/>
          </a:xfrm>
          <a:prstGeom prst="rect">
            <a:avLst/>
          </a:prstGeom>
          <a:noFill/>
        </p:spPr>
        <p:txBody>
          <a:bodyPr wrap="square" rtlCol="0">
            <a:spAutoFit/>
          </a:bodyPr>
          <a:lstStyle/>
          <a:p>
            <a:r>
              <a:rPr lang="en-IN" sz="4400" b="1" dirty="0" smtClean="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487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2278" y="277723"/>
            <a:ext cx="5245667" cy="584775"/>
          </a:xfrm>
          <a:prstGeom prst="rect">
            <a:avLst/>
          </a:prstGeom>
          <a:noFill/>
        </p:spPr>
        <p:txBody>
          <a:bodyPr wrap="none" rtlCol="0">
            <a:spAutoFit/>
          </a:bodyPr>
          <a:lstStyle/>
          <a:p>
            <a:r>
              <a:rPr lang="en-IN" sz="3200" b="1" dirty="0" smtClean="0">
                <a:latin typeface="Times New Roman" panose="02020603050405020304" pitchFamily="18" charset="0"/>
                <a:cs typeface="Times New Roman" panose="02020603050405020304" pitchFamily="18" charset="0"/>
              </a:rPr>
              <a:t>Tools And Technologies Used</a:t>
            </a:r>
            <a:endParaRPr lang="en-IN" sz="32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502479" y="1711289"/>
            <a:ext cx="3352713" cy="3170099"/>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Server Side:</a:t>
            </a:r>
          </a:p>
          <a:p>
            <a:endParaRPr lang="en-IN" dirty="0">
              <a:latin typeface="Times New Roman" panose="02020603050405020304" pitchFamily="18" charset="0"/>
              <a:cs typeface="Times New Roman" panose="02020603050405020304" pitchFamily="18" charset="0"/>
            </a:endParaRPr>
          </a:p>
          <a:p>
            <a:pPr marL="285750" indent="-285750">
              <a:buFontTx/>
              <a:buChar char="-"/>
            </a:pPr>
            <a:r>
              <a:rPr lang="en-IN" sz="2000" dirty="0" smtClean="0">
                <a:latin typeface="Times New Roman" panose="02020603050405020304" pitchFamily="18" charset="0"/>
                <a:cs typeface="Times New Roman" panose="02020603050405020304" pitchFamily="18" charset="0"/>
              </a:rPr>
              <a:t>Spring Tool Suite</a:t>
            </a:r>
          </a:p>
          <a:p>
            <a:pPr marL="285750" indent="-285750">
              <a:buFontTx/>
              <a:buChar char="-"/>
            </a:pPr>
            <a:r>
              <a:rPr lang="en-IN" sz="2000" dirty="0" smtClean="0">
                <a:latin typeface="Times New Roman" panose="02020603050405020304" pitchFamily="18" charset="0"/>
                <a:cs typeface="Times New Roman" panose="02020603050405020304" pitchFamily="18" charset="0"/>
              </a:rPr>
              <a:t>Java 11</a:t>
            </a:r>
          </a:p>
          <a:p>
            <a:pPr marL="285750" indent="-285750">
              <a:buFontTx/>
              <a:buChar char="-"/>
            </a:pPr>
            <a:r>
              <a:rPr lang="en-IN" sz="2000" dirty="0" smtClean="0">
                <a:latin typeface="Times New Roman" panose="02020603050405020304" pitchFamily="18" charset="0"/>
                <a:cs typeface="Times New Roman" panose="02020603050405020304" pitchFamily="18" charset="0"/>
              </a:rPr>
              <a:t>Spring Boot </a:t>
            </a:r>
          </a:p>
          <a:p>
            <a:pPr marL="285750" indent="-285750">
              <a:buFontTx/>
              <a:buChar char="-"/>
            </a:pPr>
            <a:r>
              <a:rPr lang="en-IN" sz="2000" dirty="0" smtClean="0">
                <a:latin typeface="Times New Roman" panose="02020603050405020304" pitchFamily="18" charset="0"/>
                <a:cs typeface="Times New Roman" panose="02020603050405020304" pitchFamily="18" charset="0"/>
              </a:rPr>
              <a:t>Spring Data JPA(Hibernate)</a:t>
            </a:r>
          </a:p>
          <a:p>
            <a:pPr marL="285750" indent="-285750">
              <a:buFontTx/>
              <a:buChar char="-"/>
            </a:pPr>
            <a:r>
              <a:rPr lang="en-IN" sz="2000" dirty="0" smtClean="0">
                <a:latin typeface="Times New Roman" panose="02020603050405020304" pitchFamily="18" charset="0"/>
                <a:cs typeface="Times New Roman" panose="02020603050405020304" pitchFamily="18" charset="0"/>
              </a:rPr>
              <a:t>MySQL database</a:t>
            </a:r>
          </a:p>
          <a:p>
            <a:pPr marL="285750" indent="-285750">
              <a:buFontTx/>
              <a:buChar char="-"/>
            </a:pPr>
            <a:r>
              <a:rPr lang="en-IN" sz="2000" dirty="0" smtClean="0">
                <a:latin typeface="Times New Roman" panose="02020603050405020304" pitchFamily="18" charset="0"/>
                <a:cs typeface="Times New Roman" panose="02020603050405020304" pitchFamily="18" charset="0"/>
              </a:rPr>
              <a:t>Maven</a:t>
            </a:r>
          </a:p>
          <a:p>
            <a:pPr marL="285750" indent="-285750">
              <a:buFontTx/>
              <a:buChar char="-"/>
            </a:pPr>
            <a:r>
              <a:rPr lang="en-IN" sz="2000" dirty="0" smtClean="0">
                <a:latin typeface="Times New Roman" panose="02020603050405020304" pitchFamily="18" charset="0"/>
                <a:cs typeface="Times New Roman" panose="02020603050405020304" pitchFamily="18" charset="0"/>
              </a:rPr>
              <a:t>Jason Web Token</a:t>
            </a:r>
          </a:p>
          <a:p>
            <a:pPr marL="285750" indent="-285750">
              <a:buFontTx/>
              <a:buChar char="-"/>
            </a:pPr>
            <a:r>
              <a:rPr lang="en-IN" sz="2000" dirty="0" smtClean="0">
                <a:latin typeface="Times New Roman" panose="02020603050405020304" pitchFamily="18" charset="0"/>
                <a:cs typeface="Times New Roman" panose="02020603050405020304" pitchFamily="18" charset="0"/>
              </a:rPr>
              <a:t>Postman client</a:t>
            </a: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943060" y="1711289"/>
            <a:ext cx="2976136" cy="2585323"/>
          </a:xfrm>
          <a:prstGeom prst="rect">
            <a:avLst/>
          </a:prstGeom>
          <a:noFill/>
        </p:spPr>
        <p:txBody>
          <a:bodyPr wrap="none" rtlCol="0">
            <a:spAutoFit/>
          </a:bodyPr>
          <a:lstStyle/>
          <a:p>
            <a:r>
              <a:rPr lang="en-IN" sz="2400" b="1" dirty="0" smtClean="0">
                <a:latin typeface="Times New Roman" panose="02020603050405020304" pitchFamily="18" charset="0"/>
                <a:cs typeface="Times New Roman" panose="02020603050405020304" pitchFamily="18" charset="0"/>
              </a:rPr>
              <a:t>Client side:</a:t>
            </a:r>
          </a:p>
          <a:p>
            <a:endParaRPr lang="en-IN" dirty="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Visual Studio Code IDE</a:t>
            </a:r>
          </a:p>
          <a:p>
            <a:pPr marL="285750" indent="-285750">
              <a:buFontTx/>
              <a:buChar char="-"/>
            </a:pPr>
            <a:r>
              <a:rPr lang="en-IN" sz="2000" dirty="0" smtClean="0">
                <a:latin typeface="Times New Roman" panose="02020603050405020304" pitchFamily="18" charset="0"/>
                <a:cs typeface="Times New Roman" panose="02020603050405020304" pitchFamily="18" charset="0"/>
              </a:rPr>
              <a:t>React JS</a:t>
            </a:r>
          </a:p>
          <a:p>
            <a:pPr marL="285750" indent="-285750">
              <a:buFontTx/>
              <a:buChar char="-"/>
            </a:pPr>
            <a:r>
              <a:rPr lang="en-IN" sz="2000" dirty="0" smtClean="0">
                <a:latin typeface="Times New Roman" panose="02020603050405020304" pitchFamily="18" charset="0"/>
                <a:cs typeface="Times New Roman" panose="02020603050405020304" pitchFamily="18" charset="0"/>
              </a:rPr>
              <a:t>React Hooks</a:t>
            </a:r>
          </a:p>
          <a:p>
            <a:pPr marL="285750" indent="-285750">
              <a:buFontTx/>
              <a:buChar char="-"/>
            </a:pPr>
            <a:r>
              <a:rPr lang="en-IN" sz="2000" dirty="0" smtClean="0">
                <a:latin typeface="Times New Roman" panose="02020603050405020304" pitchFamily="18" charset="0"/>
                <a:cs typeface="Times New Roman" panose="02020603050405020304" pitchFamily="18" charset="0"/>
              </a:rPr>
              <a:t>Bootstrap 5</a:t>
            </a:r>
          </a:p>
          <a:p>
            <a:pPr marL="285750" indent="-285750">
              <a:buFontTx/>
              <a:buChar char="-"/>
            </a:pPr>
            <a:r>
              <a:rPr lang="en-IN" sz="2000" dirty="0" smtClean="0">
                <a:latin typeface="Times New Roman" panose="02020603050405020304" pitchFamily="18" charset="0"/>
                <a:cs typeface="Times New Roman" panose="02020603050405020304" pitchFamily="18" charset="0"/>
              </a:rPr>
              <a:t>Axios Http library</a:t>
            </a:r>
          </a:p>
          <a:p>
            <a:pPr marL="285750" indent="-285750">
              <a:buFontTx/>
              <a:buChar char="-"/>
            </a:pPr>
            <a:endParaRPr lang="en-IN" sz="2000" dirty="0"/>
          </a:p>
        </p:txBody>
      </p:sp>
    </p:spTree>
    <p:extLst>
      <p:ext uri="{BB962C8B-B14F-4D97-AF65-F5344CB8AC3E}">
        <p14:creationId xmlns:p14="http://schemas.microsoft.com/office/powerpoint/2010/main" val="357523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875" y="1272716"/>
            <a:ext cx="6081824" cy="4185761"/>
          </a:xfrm>
          <a:prstGeom prst="rect">
            <a:avLst/>
          </a:prstGeom>
          <a:noFill/>
        </p:spPr>
        <p:txBody>
          <a:bodyPr wrap="square" rtlCol="0">
            <a:spAutoFit/>
          </a:bodyPr>
          <a:lstStyle/>
          <a:p>
            <a:r>
              <a:rPr lang="en-IN" sz="5400" b="1" dirty="0" smtClean="0">
                <a:latin typeface="Times New Roman" panose="02020603050405020304" pitchFamily="18" charset="0"/>
                <a:cs typeface="Times New Roman" panose="02020603050405020304" pitchFamily="18" charset="0"/>
              </a:rPr>
              <a:t>Modules</a:t>
            </a:r>
          </a:p>
          <a:p>
            <a:endParaRPr lang="en-IN" sz="3200"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Admin</a:t>
            </a: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Hospital</a:t>
            </a:r>
          </a:p>
          <a:p>
            <a:pPr marL="285750" indent="-285750">
              <a:lnSpc>
                <a:spcPct val="150000"/>
              </a:lnSpc>
              <a:buFont typeface="Wingdings" panose="05000000000000000000" pitchFamily="2" charset="2"/>
              <a:buChar char="§"/>
            </a:pPr>
            <a:r>
              <a:rPr lang="en-IN" sz="3200" b="1" dirty="0" smtClean="0">
                <a:solidFill>
                  <a:srgbClr val="7030A0"/>
                </a:solidFill>
                <a:latin typeface="Times New Roman" panose="02020603050405020304" pitchFamily="18" charset="0"/>
                <a:cs typeface="Times New Roman" panose="02020603050405020304" pitchFamily="18" charset="0"/>
              </a:rPr>
              <a:t>User</a:t>
            </a:r>
          </a:p>
          <a:p>
            <a:endParaRPr lang="en-IN" dirty="0"/>
          </a:p>
          <a:p>
            <a:endParaRPr lang="en-IN" dirty="0"/>
          </a:p>
        </p:txBody>
      </p:sp>
    </p:spTree>
    <p:extLst>
      <p:ext uri="{BB962C8B-B14F-4D97-AF65-F5344CB8AC3E}">
        <p14:creationId xmlns:p14="http://schemas.microsoft.com/office/powerpoint/2010/main" val="2383723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Admin</a:t>
            </a:r>
            <a:endParaRPr lang="en-IN" dirty="0">
              <a:ln w="0"/>
              <a:solidFill>
                <a:schemeClr val="tx1"/>
              </a:solidFill>
              <a:effectLst>
                <a:outerShdw blurRad="38100" dist="19050" dir="2700000" algn="tl" rotWithShape="0">
                  <a:schemeClr val="dk1">
                    <a:alpha val="40000"/>
                  </a:schemeClr>
                </a:outerShdw>
              </a:effectLst>
            </a:endParaRPr>
          </a:p>
        </p:txBody>
      </p:sp>
      <p:sp>
        <p:nvSpPr>
          <p:cNvPr id="20" name="Rectangle 19"/>
          <p:cNvSpPr/>
          <p:nvPr/>
        </p:nvSpPr>
        <p:spPr>
          <a:xfrm>
            <a:off x="10143744"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Booking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21" name="Rectangle 20"/>
          <p:cNvSpPr/>
          <p:nvPr/>
        </p:nvSpPr>
        <p:spPr>
          <a:xfrm>
            <a:off x="801928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Beneficiary</a:t>
            </a:r>
            <a:endParaRPr lang="en-IN"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5797296"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23" name="Rectangle 22"/>
          <p:cNvSpPr/>
          <p:nvPr/>
        </p:nvSpPr>
        <p:spPr>
          <a:xfrm>
            <a:off x="3563112"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 Doctor</a:t>
            </a:r>
            <a:endParaRPr lang="en-IN" dirty="0">
              <a:ln w="0"/>
              <a:solidFill>
                <a:schemeClr val="tx1"/>
              </a:solidFill>
              <a:effectLst>
                <a:outerShdw blurRad="38100" dist="19050" dir="2700000" algn="tl" rotWithShape="0">
                  <a:schemeClr val="dk1">
                    <a:alpha val="40000"/>
                  </a:schemeClr>
                </a:outerShdw>
              </a:effectLst>
            </a:endParaRPr>
          </a:p>
        </p:txBody>
      </p:sp>
      <p:sp>
        <p:nvSpPr>
          <p:cNvPr id="24" name="Rectangle 23"/>
          <p:cNvSpPr/>
          <p:nvPr/>
        </p:nvSpPr>
        <p:spPr>
          <a:xfrm>
            <a:off x="132892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 Hospital</a:t>
            </a:r>
            <a:endParaRPr lang="en-IN" dirty="0">
              <a:ln w="0"/>
              <a:solidFill>
                <a:schemeClr val="tx1"/>
              </a:solidFill>
              <a:effectLst>
                <a:outerShdw blurRad="38100" dist="19050" dir="2700000" algn="tl" rotWithShape="0">
                  <a:schemeClr val="dk1">
                    <a:alpha val="40000"/>
                  </a:schemeClr>
                </a:outerShdw>
              </a:effectLst>
            </a:endParaRPr>
          </a:p>
        </p:txBody>
      </p:sp>
      <p:cxnSp>
        <p:nvCxnSpPr>
          <p:cNvPr id="33" name="Elbow Connector 32"/>
          <p:cNvCxnSpPr>
            <a:stCxn id="24" idx="0"/>
            <a:endCxn id="20" idx="0"/>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8" idx="2"/>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3" idx="0"/>
          </p:cNvCxnSpPr>
          <p:nvPr/>
        </p:nvCxnSpPr>
        <p:spPr>
          <a:xfrm>
            <a:off x="4532376" y="5330952"/>
            <a:ext cx="0" cy="441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2" idx="0"/>
          </p:cNvCxnSpPr>
          <p:nvPr/>
        </p:nvCxnSpPr>
        <p:spPr>
          <a:xfrm>
            <a:off x="6766560" y="5330952"/>
            <a:ext cx="0" cy="441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1" idx="0"/>
          </p:cNvCxnSpPr>
          <p:nvPr/>
        </p:nvCxnSpPr>
        <p:spPr>
          <a:xfrm>
            <a:off x="8988552" y="5330952"/>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36876" y="746909"/>
            <a:ext cx="8659368" cy="2616101"/>
          </a:xfrm>
          <a:prstGeom prst="rect">
            <a:avLst/>
          </a:prstGeom>
          <a:noFill/>
        </p:spPr>
        <p:txBody>
          <a:bodyPr wrap="square" rtlCol="0">
            <a:spAutoFit/>
          </a:bodyPr>
          <a:lstStyle/>
          <a:p>
            <a:pPr algn="ctr"/>
            <a:r>
              <a:rPr lang="en-IN" sz="2800" b="1" dirty="0" smtClean="0">
                <a:latin typeface="Times New Roman" panose="02020603050405020304" pitchFamily="18" charset="0"/>
                <a:cs typeface="Times New Roman" panose="02020603050405020304" pitchFamily="18" charset="0"/>
              </a:rPr>
              <a:t>Admin</a:t>
            </a:r>
          </a:p>
          <a:p>
            <a:endParaRPr lang="en-IN" sz="2800" b="1"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After successful login admin is able to view Admin Dashboard, where Admin can find </a:t>
            </a:r>
            <a:r>
              <a:rPr lang="en-US" dirty="0" smtClean="0">
                <a:latin typeface="Times New Roman" panose="02020603050405020304" pitchFamily="18" charset="0"/>
                <a:cs typeface="Times New Roman" panose="02020603050405020304" pitchFamily="18" charset="0"/>
              </a:rPr>
              <a:t>functionality like Hospital </a:t>
            </a:r>
            <a:r>
              <a:rPr lang="en-US" dirty="0">
                <a:latin typeface="Times New Roman" panose="02020603050405020304" pitchFamily="18" charset="0"/>
                <a:cs typeface="Times New Roman" panose="02020603050405020304" pitchFamily="18" charset="0"/>
              </a:rPr>
              <a:t>in which Admin can register </a:t>
            </a:r>
            <a:r>
              <a:rPr lang="en-US" dirty="0" smtClean="0">
                <a:latin typeface="Times New Roman" panose="02020603050405020304" pitchFamily="18" charset="0"/>
                <a:cs typeface="Times New Roman" panose="02020603050405020304" pitchFamily="18" charset="0"/>
              </a:rPr>
              <a:t>a new hospital, </a:t>
            </a:r>
            <a:r>
              <a:rPr lang="en-US" dirty="0">
                <a:latin typeface="Times New Roman" panose="02020603050405020304" pitchFamily="18" charset="0"/>
                <a:cs typeface="Times New Roman" panose="02020603050405020304" pitchFamily="18" charset="0"/>
              </a:rPr>
              <a:t>edit hospital details and delete hospital</a:t>
            </a:r>
            <a:r>
              <a:rPr lang="en-US" dirty="0" smtClean="0">
                <a:latin typeface="Times New Roman" panose="02020603050405020304" pitchFamily="18" charset="0"/>
                <a:cs typeface="Times New Roman" panose="02020603050405020304" pitchFamily="18" charset="0"/>
              </a:rPr>
              <a:t>. Similarly </a:t>
            </a:r>
            <a:r>
              <a:rPr lang="en-US" dirty="0">
                <a:latin typeface="Times New Roman" panose="02020603050405020304" pitchFamily="18" charset="0"/>
                <a:cs typeface="Times New Roman" panose="02020603050405020304" pitchFamily="18" charset="0"/>
              </a:rPr>
              <a:t>admin can add</a:t>
            </a:r>
            <a:r>
              <a:rPr lang="en-US" dirty="0" smtClean="0">
                <a:latin typeface="Times New Roman" panose="02020603050405020304" pitchFamily="18" charset="0"/>
                <a:cs typeface="Times New Roman" panose="02020603050405020304" pitchFamily="18" charset="0"/>
              </a:rPr>
              <a:t>, update </a:t>
            </a:r>
            <a:r>
              <a:rPr lang="en-US" dirty="0">
                <a:latin typeface="Times New Roman" panose="02020603050405020304" pitchFamily="18" charset="0"/>
                <a:cs typeface="Times New Roman" panose="02020603050405020304" pitchFamily="18" charset="0"/>
              </a:rPr>
              <a:t>and delete Doctor and Vaccine</a:t>
            </a:r>
            <a:r>
              <a:rPr lang="en-US" dirty="0" smtClean="0">
                <a:latin typeface="Times New Roman" panose="02020603050405020304" pitchFamily="18" charset="0"/>
                <a:cs typeface="Times New Roman" panose="02020603050405020304" pitchFamily="18" charset="0"/>
              </a:rPr>
              <a:t>. Admin </a:t>
            </a:r>
            <a:r>
              <a:rPr lang="en-US" dirty="0">
                <a:latin typeface="Times New Roman" panose="02020603050405020304" pitchFamily="18" charset="0"/>
                <a:cs typeface="Times New Roman" panose="02020603050405020304" pitchFamily="18" charset="0"/>
              </a:rPr>
              <a:t>can see </a:t>
            </a:r>
            <a:r>
              <a:rPr lang="en-US" dirty="0" smtClean="0">
                <a:latin typeface="Times New Roman" panose="02020603050405020304" pitchFamily="18" charset="0"/>
                <a:cs typeface="Times New Roman" panose="02020603050405020304" pitchFamily="18" charset="0"/>
              </a:rPr>
              <a:t>beneficiary </a:t>
            </a:r>
            <a:r>
              <a:rPr lang="en-US" dirty="0">
                <a:latin typeface="Times New Roman" panose="02020603050405020304" pitchFamily="18" charset="0"/>
                <a:cs typeface="Times New Roman" panose="02020603050405020304" pitchFamily="18" charset="0"/>
              </a:rPr>
              <a:t>and booking details and admin can delete </a:t>
            </a:r>
            <a:r>
              <a:rPr lang="en-US" dirty="0" smtClean="0">
                <a:latin typeface="Times New Roman" panose="02020603050405020304" pitchFamily="18" charset="0"/>
                <a:cs typeface="Times New Roman" panose="02020603050405020304" pitchFamily="18" charset="0"/>
              </a:rPr>
              <a:t>beneficiary </a:t>
            </a:r>
            <a:r>
              <a:rPr lang="en-US" dirty="0">
                <a:latin typeface="Times New Roman" panose="02020603050405020304" pitchFamily="18" charset="0"/>
                <a:cs typeface="Times New Roman" panose="02020603050405020304" pitchFamily="18" charset="0"/>
              </a:rPr>
              <a:t>and booking </a:t>
            </a:r>
            <a:r>
              <a:rPr lang="en-US" dirty="0" smtClean="0">
                <a:latin typeface="Times New Roman" panose="02020603050405020304" pitchFamily="18" charset="0"/>
                <a:cs typeface="Times New Roman" panose="02020603050405020304" pitchFamily="18" charset="0"/>
              </a:rPr>
              <a:t>also.</a:t>
            </a:r>
            <a:endParaRPr lang="en-IN" dirty="0" smtClean="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91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Hospital</a:t>
            </a:r>
            <a:endParaRPr lang="en-IN"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9781287" y="576656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Booking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5742686"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731264"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Doctors</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0" name="Elbow Connector 9"/>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29400" y="5330952"/>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935224" y="869021"/>
            <a:ext cx="8074152" cy="1631216"/>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Hospital</a:t>
            </a:r>
          </a:p>
          <a:p>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successful login hospital is able to view Hospital Dashboard, where hospital can find </a:t>
            </a:r>
            <a:r>
              <a:rPr lang="en-US" dirty="0" smtClean="0">
                <a:latin typeface="Times New Roman" panose="02020603050405020304" pitchFamily="18" charset="0"/>
                <a:cs typeface="Times New Roman" panose="02020603050405020304" pitchFamily="18" charset="0"/>
              </a:rPr>
              <a:t>functionality </a:t>
            </a:r>
            <a:r>
              <a:rPr lang="en-US" dirty="0">
                <a:latin typeface="Times New Roman" panose="02020603050405020304" pitchFamily="18" charset="0"/>
                <a:cs typeface="Times New Roman" panose="02020603050405020304" pitchFamily="18" charset="0"/>
              </a:rPr>
              <a:t>like, view all bookings where hospital can see all upcoming bookings</a:t>
            </a:r>
            <a:r>
              <a:rPr lang="en-US" dirty="0" smtClean="0">
                <a:latin typeface="Times New Roman" panose="02020603050405020304" pitchFamily="18" charset="0"/>
                <a:cs typeface="Times New Roman" panose="02020603050405020304" pitchFamily="18" charset="0"/>
              </a:rPr>
              <a:t>. Hospital </a:t>
            </a:r>
            <a:r>
              <a:rPr lang="en-US" dirty="0">
                <a:latin typeface="Times New Roman" panose="02020603050405020304" pitchFamily="18" charset="0"/>
                <a:cs typeface="Times New Roman" panose="02020603050405020304" pitchFamily="18" charset="0"/>
              </a:rPr>
              <a:t>can also see vaccine details and doctor details.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328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136" y="38695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User</a:t>
            </a:r>
            <a:endParaRPr lang="en-IN"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7196836" y="5779263"/>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 List</a:t>
            </a:r>
            <a:endParaRPr lang="en-IN"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243070" y="576656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Book Vaccine</a:t>
            </a:r>
            <a:endParaRPr lang="en-IN"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328928"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View Vaccine</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0" name="Elbow Connector 9"/>
          <p:cNvCxnSpPr>
            <a:stCxn id="9" idx="0"/>
          </p:cNvCxnSpPr>
          <p:nvPr/>
        </p:nvCxnSpPr>
        <p:spPr>
          <a:xfrm rot="5400000" flipH="1" flipV="1">
            <a:off x="6705600" y="1365504"/>
            <a:ext cx="12700" cy="8814816"/>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2"/>
          </p:cNvCxnSpPr>
          <p:nvPr/>
        </p:nvCxnSpPr>
        <p:spPr>
          <a:xfrm>
            <a:off x="6629400" y="4674235"/>
            <a:ext cx="0" cy="649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43856" y="5337303"/>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81616" y="5772912"/>
            <a:ext cx="1938528" cy="804672"/>
          </a:xfrm>
          <a:prstGeom prst="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Edit Profile</a:t>
            </a:r>
            <a:endParaRPr lang="en-IN" dirty="0">
              <a:ln w="0"/>
              <a:solidFill>
                <a:schemeClr val="tx1"/>
              </a:solidFill>
              <a:effectLst>
                <a:outerShdw blurRad="38100" dist="19050" dir="2700000" algn="tl" rotWithShape="0">
                  <a:schemeClr val="dk1">
                    <a:alpha val="40000"/>
                  </a:schemeClr>
                </a:outerShdw>
              </a:effectLst>
            </a:endParaRPr>
          </a:p>
        </p:txBody>
      </p:sp>
      <p:cxnSp>
        <p:nvCxnSpPr>
          <p:cNvPr id="14" name="Straight Connector 13"/>
          <p:cNvCxnSpPr/>
          <p:nvPr/>
        </p:nvCxnSpPr>
        <p:spPr>
          <a:xfrm>
            <a:off x="8241792" y="5323459"/>
            <a:ext cx="0" cy="4419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31136" y="928071"/>
            <a:ext cx="9400032" cy="1692771"/>
          </a:xfrm>
          <a:prstGeom prst="rect">
            <a:avLst/>
          </a:prstGeom>
          <a:noFill/>
        </p:spPr>
        <p:txBody>
          <a:bodyPr wrap="square" rtlCol="0">
            <a:spAutoFit/>
          </a:bodyPr>
          <a:lstStyle/>
          <a:p>
            <a:pPr algn="ctr"/>
            <a:r>
              <a:rPr lang="en-US" sz="3200" b="1" dirty="0" smtClean="0"/>
              <a:t>User</a:t>
            </a:r>
          </a:p>
          <a:p>
            <a:endParaRPr lang="en-US" dirty="0"/>
          </a:p>
          <a:p>
            <a:pPr algn="just"/>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successful login user is able to view User Dashboard, where user can find </a:t>
            </a:r>
            <a:r>
              <a:rPr lang="en-US" dirty="0" smtClean="0">
                <a:latin typeface="Times New Roman" panose="02020603050405020304" pitchFamily="18" charset="0"/>
                <a:cs typeface="Times New Roman" panose="02020603050405020304" pitchFamily="18" charset="0"/>
              </a:rPr>
              <a:t>functionality like book </a:t>
            </a:r>
            <a:r>
              <a:rPr lang="en-US" dirty="0">
                <a:latin typeface="Times New Roman" panose="02020603050405020304" pitchFamily="18" charset="0"/>
                <a:cs typeface="Times New Roman" panose="02020603050405020304" pitchFamily="18" charset="0"/>
              </a:rPr>
              <a:t>vaccine where user can book vaccine for his child depending on </a:t>
            </a:r>
            <a:r>
              <a:rPr lang="en-US" dirty="0" smtClean="0">
                <a:latin typeface="Times New Roman" panose="02020603050405020304" pitchFamily="18" charset="0"/>
                <a:cs typeface="Times New Roman" panose="02020603050405020304" pitchFamily="18" charset="0"/>
              </a:rPr>
              <a:t>availability</a:t>
            </a:r>
            <a:r>
              <a:rPr lang="en-US" dirty="0">
                <a:latin typeface="Times New Roman" panose="02020603050405020304" pitchFamily="18" charset="0"/>
                <a:cs typeface="Times New Roman" panose="02020603050405020304" pitchFamily="18" charset="0"/>
              </a:rPr>
              <a:t>, user can also view vaccine information and booking history where as user can also edit profile.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6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caseall"/>
          <p:cNvPicPr/>
          <p:nvPr/>
        </p:nvPicPr>
        <p:blipFill>
          <a:blip r:embed="rId2">
            <a:extLst>
              <a:ext uri="{28A0092B-C50C-407E-A947-70E740481C1C}">
                <a14:useLocalDpi xmlns:a14="http://schemas.microsoft.com/office/drawing/2010/main" val="0"/>
              </a:ext>
            </a:extLst>
          </a:blip>
          <a:srcRect/>
          <a:stretch>
            <a:fillRect/>
          </a:stretch>
        </p:blipFill>
        <p:spPr bwMode="auto">
          <a:xfrm>
            <a:off x="3128010" y="1386840"/>
            <a:ext cx="5935980" cy="4084320"/>
          </a:xfrm>
          <a:prstGeom prst="rect">
            <a:avLst/>
          </a:prstGeom>
          <a:noFill/>
          <a:ln>
            <a:noFill/>
          </a:ln>
        </p:spPr>
      </p:pic>
      <p:sp>
        <p:nvSpPr>
          <p:cNvPr id="3" name="TextBox 2"/>
          <p:cNvSpPr txBox="1"/>
          <p:nvPr/>
        </p:nvSpPr>
        <p:spPr>
          <a:xfrm>
            <a:off x="4261104" y="530352"/>
            <a:ext cx="4352544" cy="5232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Use Case Diagram</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8132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570</TotalTime>
  <Words>859</Words>
  <Application>Microsoft Office PowerPoint</Application>
  <PresentationFormat>Widescreen</PresentationFormat>
  <Paragraphs>363</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Century Gothic</vt:lpstr>
      <vt:lpstr>Mangal</vt:lpstr>
      <vt:lpstr>Times New Roman</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 DOMALE</dc:creator>
  <cp:lastModifiedBy>HARISH DOMALE</cp:lastModifiedBy>
  <cp:revision>30</cp:revision>
  <dcterms:created xsi:type="dcterms:W3CDTF">2022-04-12T15:30:30Z</dcterms:created>
  <dcterms:modified xsi:type="dcterms:W3CDTF">2022-04-13T13:38:34Z</dcterms:modified>
</cp:coreProperties>
</file>